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61" r:id="rId11"/>
    <p:sldId id="269" r:id="rId12"/>
    <p:sldId id="270" r:id="rId13"/>
    <p:sldId id="262" r:id="rId14"/>
    <p:sldId id="271" r:id="rId15"/>
    <p:sldId id="263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01"/>
    <p:restoredTop sz="94674"/>
  </p:normalViewPr>
  <p:slideViewPr>
    <p:cSldViewPr snapToGrid="0" snapToObjects="1">
      <p:cViewPr varScale="1">
        <p:scale>
          <a:sx n="125" d="100"/>
          <a:sy n="125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5A00-9C10-4E43-9C3B-073039F54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32C87-7C35-2E44-B088-A72BCDD12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C4C78-5909-BD4F-AD3B-AD9A1B03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708DE-5FF3-5443-8AEF-832E075B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CBC7F-DE41-FF43-A73E-0B83A7F4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2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1CE2-835D-F24E-B365-C01DB43F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C4D38-952F-9449-BC0A-298B80AD7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5CDE-D716-B64D-8944-BAD4BA6A9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7D2E7-9B9B-914D-89A2-B5A60E51B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6DCF-1D95-B347-9A6D-59A91DE9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7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4B84D-A6F3-A443-9FAD-33D5F5F92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A6423-E9B8-1E4C-9AB4-E09D3E520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81111-91D0-1044-9B7D-5B7179B0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D6DF1-4558-1440-950C-80C32202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EAD53-028E-7041-8B84-9F5344FF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0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9F05-E93F-9B44-98FB-9D9492B0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A3726-A563-F34F-917D-3E505E0D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EF270-1477-0348-9546-C3E9875B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1352B-27FE-6B42-857E-8DFB12E3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01D51-B91F-534F-9DCD-6938F398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AAB3-40EB-974A-BB7A-EAE5699C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B7A58-A89E-204F-B7F0-880331AF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90C28-6B04-E24A-8392-2A26A944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81F69-ABEA-A94A-B306-1A76C54E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C0B4A-21A1-9043-B8FC-F391643C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39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66FD-3C43-E841-942A-F4A476F0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F2C1-80FF-8846-8B34-2A2FAB59E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A80EC-ED03-0040-A93D-BD640D2D0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C70C5-5180-7342-A02D-4ECABB0C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8801C-D9B1-D34D-BD94-07B3A56F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6B52D-981D-574A-95CE-51310362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8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B104-4222-234B-9348-37A5D3C7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A3A2B-6308-0E45-8097-BA218079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3B08E-DDB6-A242-983D-31F3CC1F0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BDF18-251C-2740-AA8E-8A3F66C02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38381-151A-B341-AF08-2CD15B8C3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FAFB4-20EE-B849-8D64-CFBD9917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F8DD16-D85F-DA4F-BD8F-E69E3688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E6906F-CE7B-EC45-8951-E9DC4B4C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6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C6B6-D3A1-AF47-B136-BF5252E7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C0DB7-F69F-C143-B1DA-BC2ACBC3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B9F2-AB82-6042-AE6D-3AA82ABF7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57F5C-03CB-1345-B889-81240EE2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7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87921-A784-BB40-9644-9FD382A7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6F4E8-2AFC-6843-8EAC-906DCA64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3BDF5-B5DD-1B41-B110-F6F07D28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763A-0F85-D442-B53E-656AEF54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6622C-CB53-734A-A808-33B699E32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F1C54-6B29-D64C-A5AC-34C7FF8CC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86A8C-E68E-024B-9F1E-BB4DCB18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F3749-59E9-A64C-B3EB-B19BC144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8556C-98DF-2546-9C1C-BD889E3D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FC1C-A1E2-9C46-AFE3-FCBC36669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4561E-FBC8-2046-9971-A1AA4EC8F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6F7FA-2B99-AA46-86A7-0DEEC3416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CE9D6-21B5-AD4C-90F2-6C721322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CBA2B-FD76-384D-87F9-CEE8A1DD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3F865-D01B-FA43-8F40-CAB45A35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8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0D70F-A327-0148-9ED6-136F195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93C21-7331-D949-BC45-B9D9AE894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BFDBD-CA01-964D-94CA-9EF68AEF4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2C64-02B8-0B47-B5E6-9CB2D78F0948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F3F07-9695-DD4A-A632-B9A063D1D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5C8C8-3F6F-8345-8437-B335286D6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5883E-D40A-C04D-84FD-F51EAF54A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8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freecodecamp.org/an-intuitive-introduction-to-generative-adversarial-networks-gans-7a2264a81394" TargetMode="External"/><Relationship Id="rId3" Type="http://schemas.openxmlformats.org/officeDocument/2006/relationships/hyperlink" Target="https://keras.io/" TargetMode="External"/><Relationship Id="rId7" Type="http://schemas.openxmlformats.org/officeDocument/2006/relationships/hyperlink" Target="https://towardsdatascience.com/autoencoders-made-simple-6f59e2ab37ef" TargetMode="External"/><Relationship Id="rId2" Type="http://schemas.openxmlformats.org/officeDocument/2006/relationships/hyperlink" Target="https://www.cs.toronto.edu/~hinton/absps/NatureDeepReview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ernoon.com/rnn-or-recurrent-neural-network-for-noobs-a9afbb00e860" TargetMode="External"/><Relationship Id="rId5" Type="http://schemas.openxmlformats.org/officeDocument/2006/relationships/hyperlink" Target="https://medium.com/@RaghavPrabhu/understanding-of-convolutional-neural-network-cnn-deep-learning-99760835f148" TargetMode="External"/><Relationship Id="rId4" Type="http://schemas.openxmlformats.org/officeDocument/2006/relationships/hyperlink" Target="https://colab.research.google.com/notebooks/welcome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E14A-8AB8-B144-9FF5-D6EF7C641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BDC50-31ED-D946-B85E-5C8623E65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Security Analytics COSC 4397/6346</a:t>
            </a:r>
          </a:p>
          <a:p>
            <a:r>
              <a:rPr lang="en-US" dirty="0"/>
              <a:t>Instructor: Dr. Rakesh M. </a:t>
            </a:r>
            <a:r>
              <a:rPr lang="en-US" dirty="0" err="1"/>
              <a:t>Verma</a:t>
            </a:r>
            <a:endParaRPr lang="en-US" dirty="0"/>
          </a:p>
          <a:p>
            <a:r>
              <a:rPr lang="en-US" dirty="0"/>
              <a:t>Spring 2019</a:t>
            </a:r>
          </a:p>
          <a:p>
            <a:r>
              <a:rPr lang="en-US" dirty="0"/>
              <a:t>University of Houston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CD171-D043-A74C-81FB-93FCDE2A8149}"/>
              </a:ext>
            </a:extLst>
          </p:cNvPr>
          <p:cNvSpPr txBox="1"/>
          <p:nvPr/>
        </p:nvSpPr>
        <p:spPr>
          <a:xfrm>
            <a:off x="508000" y="6126480"/>
            <a:ext cx="1107440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Note: Resources and references are listed on the last slide. </a:t>
            </a:r>
          </a:p>
        </p:txBody>
      </p:sp>
    </p:spTree>
    <p:extLst>
      <p:ext uri="{BB962C8B-B14F-4D97-AF65-F5344CB8AC3E}">
        <p14:creationId xmlns:p14="http://schemas.microsoft.com/office/powerpoint/2010/main" val="74568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49D4-6C1C-A843-9CCB-DE2A35548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(RNNs)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AF56-335C-8A4E-8150-E2C184783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thoughts have persistence</a:t>
            </a:r>
          </a:p>
          <a:p>
            <a:r>
              <a:rPr lang="en-US" dirty="0"/>
              <a:t>RNNs take into account context in their inputs</a:t>
            </a:r>
          </a:p>
          <a:p>
            <a:r>
              <a:rPr lang="en-US" dirty="0"/>
              <a:t>Multiple copies of the same network</a:t>
            </a:r>
          </a:p>
          <a:p>
            <a:r>
              <a:rPr lang="en-US" dirty="0"/>
              <a:t>The message passes from one unit to its successor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B19BF-204F-BF49-B121-1D6CD79B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72" y="3890070"/>
            <a:ext cx="1600200" cy="2125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B03932-44B3-AE4E-8F17-8C270917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875" y="3968534"/>
            <a:ext cx="51943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2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92D7-A205-1A44-B4B0-4603B80F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(RNN)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070BA6-ECBF-EA4D-8870-A8480046D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3238" y="2367814"/>
            <a:ext cx="4879172" cy="34626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42D53E5-53F1-6A44-8968-DDB7DFA67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Input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output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Current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With activation function, tanh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𝑡𝑎𝑛h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Final 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Three weight matrices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: Previous Hidden State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</m:oMath>
                </a14:m>
                <a:r>
                  <a:rPr lang="en-US" dirty="0"/>
                  <a:t>: Current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h𝑦</m:t>
                        </m:r>
                      </m:sub>
                    </m:sSub>
                  </m:oMath>
                </a14:m>
                <a:r>
                  <a:rPr lang="en-US" dirty="0"/>
                  <a:t>: Between Hidden State and Output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42D53E5-53F1-6A44-8968-DDB7DFA67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81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7FA2-589B-D740-9E2B-AB39CF09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and Types of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B9D1-3027-1542-A9FD-94FCB3C09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Language Modelling and Text Generation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Generation of Image Captions</a:t>
            </a:r>
          </a:p>
          <a:p>
            <a:pPr lvl="1"/>
            <a:r>
              <a:rPr lang="en-US" dirty="0"/>
              <a:t>Video Tagging</a:t>
            </a:r>
          </a:p>
          <a:p>
            <a:r>
              <a:rPr lang="en-US" dirty="0"/>
              <a:t>Types </a:t>
            </a:r>
          </a:p>
          <a:p>
            <a:pPr lvl="1"/>
            <a:r>
              <a:rPr lang="en-US" dirty="0"/>
              <a:t>LSTM</a:t>
            </a:r>
          </a:p>
          <a:p>
            <a:pPr lvl="1"/>
            <a:r>
              <a:rPr lang="en-US" dirty="0"/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317159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C0B3-D30E-FB41-A2C3-5A4AF2BC8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Auto-encoders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C2A4-B4D2-3342-BC46-640A014F8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model used for Unsupervised applications</a:t>
            </a:r>
          </a:p>
          <a:p>
            <a:r>
              <a:rPr lang="en-US" dirty="0"/>
              <a:t>Input is same as the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CD054-3773-7243-B1AE-7F7C4FB4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10" y="3710796"/>
            <a:ext cx="8210550" cy="274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0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A840-AED5-F74D-B931-65AFD129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Auto-encoders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B6DA-C2D5-AC42-8A2C-E2CF72976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Learn features from an input and reconstruct the output from given image</a:t>
            </a:r>
          </a:p>
          <a:p>
            <a:r>
              <a:rPr lang="en-US" dirty="0"/>
              <a:t>Features are called </a:t>
            </a:r>
            <a:r>
              <a:rPr lang="en-US" i="1" dirty="0"/>
              <a:t>latent representation</a:t>
            </a:r>
            <a:r>
              <a:rPr lang="en-US" dirty="0"/>
              <a:t> of the input</a:t>
            </a:r>
          </a:p>
          <a:p>
            <a:r>
              <a:rPr lang="en-US" dirty="0"/>
              <a:t>Properties of an Autoencoder</a:t>
            </a:r>
          </a:p>
          <a:p>
            <a:pPr lvl="1"/>
            <a:r>
              <a:rPr lang="en-US" dirty="0"/>
              <a:t>Data-specific</a:t>
            </a:r>
          </a:p>
          <a:p>
            <a:pPr lvl="1"/>
            <a:r>
              <a:rPr lang="en-US" dirty="0"/>
              <a:t>Lossy</a:t>
            </a:r>
          </a:p>
          <a:p>
            <a:pPr lvl="1"/>
            <a:r>
              <a:rPr lang="en-US" dirty="0"/>
              <a:t>Unsupervised/self-supervised</a:t>
            </a:r>
          </a:p>
          <a:p>
            <a:r>
              <a:rPr lang="en-US" dirty="0"/>
              <a:t>Parts of an Autoencoder Architecture</a:t>
            </a:r>
          </a:p>
          <a:p>
            <a:pPr lvl="1"/>
            <a:r>
              <a:rPr lang="en-US" dirty="0"/>
              <a:t>Encoder</a:t>
            </a:r>
          </a:p>
          <a:p>
            <a:pPr lvl="1"/>
            <a:r>
              <a:rPr lang="en-US" dirty="0"/>
              <a:t>Decoder</a:t>
            </a:r>
          </a:p>
          <a:p>
            <a:r>
              <a:rPr lang="en-US" dirty="0"/>
              <a:t>Not as effective as 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3C03E-C605-0849-892C-5FC09438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25" y="2894389"/>
            <a:ext cx="5356860" cy="1723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8F738-B0D3-3848-9A22-596AC90B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135" y="4813932"/>
            <a:ext cx="6914348" cy="17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53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3C82-ECEE-BD4D-AA6D-ACAF4B05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FEF6C-46E1-B745-BD2E-147D9D1D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players performing two entirely different roles</a:t>
            </a:r>
          </a:p>
          <a:p>
            <a:pPr lvl="1"/>
            <a:r>
              <a:rPr lang="en-US" dirty="0"/>
              <a:t>Generator</a:t>
            </a:r>
          </a:p>
          <a:p>
            <a:pPr lvl="2"/>
            <a:r>
              <a:rPr lang="en-US" dirty="0"/>
              <a:t>Produce new data from noise</a:t>
            </a:r>
          </a:p>
          <a:p>
            <a:pPr lvl="2"/>
            <a:r>
              <a:rPr lang="en-US" dirty="0"/>
              <a:t>Maximize the probability of fooling 					 discriminator</a:t>
            </a:r>
          </a:p>
          <a:p>
            <a:pPr lvl="1"/>
            <a:r>
              <a:rPr lang="en-US" dirty="0"/>
              <a:t>Discriminator</a:t>
            </a:r>
          </a:p>
          <a:p>
            <a:pPr lvl="2"/>
            <a:r>
              <a:rPr lang="en-US" dirty="0"/>
              <a:t>Acts as the judge</a:t>
            </a:r>
          </a:p>
          <a:p>
            <a:pPr lvl="2"/>
            <a:r>
              <a:rPr lang="en-US" dirty="0"/>
              <a:t>Decides between real and generated</a:t>
            </a:r>
          </a:p>
          <a:p>
            <a:pPr lvl="2"/>
            <a:r>
              <a:rPr lang="en-US" dirty="0"/>
              <a:t>Guides the generator</a:t>
            </a:r>
          </a:p>
          <a:p>
            <a:r>
              <a:rPr lang="en-US" dirty="0"/>
              <a:t>In equilibrium,</a:t>
            </a:r>
          </a:p>
          <a:p>
            <a:pPr lvl="1"/>
            <a:r>
              <a:rPr lang="en-US" dirty="0"/>
              <a:t>Generator perfectly captures the input data distribution</a:t>
            </a:r>
          </a:p>
          <a:p>
            <a:pPr lvl="1"/>
            <a:r>
              <a:rPr lang="en-US" dirty="0"/>
              <a:t>Discriminator is confused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1DAF-D6D6-FC46-967F-9BE5E2CA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96" y="2308025"/>
            <a:ext cx="5449102" cy="23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5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FBD-91D5-044A-ADE7-48D06F7C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FEDC-3AC3-5541-818D-25B98D174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Deep Learning</a:t>
            </a:r>
            <a:r>
              <a:rPr lang="en-US" dirty="0"/>
              <a:t>, Nature Journal, 2015</a:t>
            </a:r>
          </a:p>
          <a:p>
            <a:r>
              <a:rPr lang="en-US" dirty="0"/>
              <a:t>Getting Started with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https://keras.io/</a:t>
            </a:r>
            <a:endParaRPr lang="en-US" dirty="0"/>
          </a:p>
          <a:p>
            <a:r>
              <a:rPr lang="en-US" dirty="0"/>
              <a:t>Working with Google </a:t>
            </a:r>
            <a:r>
              <a:rPr lang="en-US" dirty="0" err="1"/>
              <a:t>Colab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https://colab.research.google.com/notebooks/welcome.ipynb</a:t>
            </a:r>
            <a:endParaRPr lang="en-US" dirty="0"/>
          </a:p>
          <a:p>
            <a:r>
              <a:rPr lang="en-US" dirty="0"/>
              <a:t>Some blogs:</a:t>
            </a:r>
          </a:p>
          <a:p>
            <a:pPr lvl="1"/>
            <a:r>
              <a:rPr lang="en-US" dirty="0">
                <a:hlinkClick r:id="rId5"/>
              </a:rPr>
              <a:t>https://medium.com/@RaghavPrabhu/understanding-of-convolutional-neural-network-cnn-deep-learning-99760835f148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https://hackernoon.com/rnn-or-recurrent-neural-network-for-noobs-a9afbb00e860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https://towardsdatascience.com/autoencoders-made-simple-6f59e2ab37ef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https://medium.freecodecamp.org/an-intuitive-introduction-to-generative-adversarial-networks-gans-7a2264a81394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441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123A-DA8D-494C-934D-67C6B1BB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DF7A2-000A-DE44-8B91-8F5442EC6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proposed in “Deep Learning” by </a:t>
            </a:r>
            <a:r>
              <a:rPr lang="en-US" dirty="0" err="1"/>
              <a:t>LeCun</a:t>
            </a:r>
            <a:r>
              <a:rPr lang="en-US" dirty="0"/>
              <a:t> et. al., published in Nature Journal, 2015</a:t>
            </a:r>
          </a:p>
          <a:p>
            <a:r>
              <a:rPr lang="en-US" dirty="0"/>
              <a:t>Conventional machine learning algorithms cannot handle data in their raw form</a:t>
            </a:r>
          </a:p>
          <a:p>
            <a:pPr lvl="1"/>
            <a:r>
              <a:rPr lang="en-US" dirty="0"/>
              <a:t>Feature engineering and preprocessing steps before training</a:t>
            </a:r>
          </a:p>
          <a:p>
            <a:r>
              <a:rPr lang="en-US" dirty="0"/>
              <a:t>Representation learning methods</a:t>
            </a:r>
          </a:p>
          <a:p>
            <a:pPr lvl="1"/>
            <a:r>
              <a:rPr lang="en-US" dirty="0"/>
              <a:t>Raw data is fed in to discover better representations </a:t>
            </a:r>
          </a:p>
          <a:p>
            <a:pPr lvl="1"/>
            <a:r>
              <a:rPr lang="en-US" dirty="0"/>
              <a:t>Used for classification or recognition 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2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F6E1-A3B0-4B42-AE5E-5AEB8F2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65918-213A-C94D-AA51-2EE1BE11E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form of “Representation Learning” with multiple levels of representation learning</a:t>
            </a:r>
          </a:p>
          <a:p>
            <a:r>
              <a:rPr lang="en-US" dirty="0"/>
              <a:t>A Deep Neural Network is composed of:</a:t>
            </a:r>
          </a:p>
          <a:p>
            <a:pPr lvl="1"/>
            <a:r>
              <a:rPr lang="en-US" dirty="0"/>
              <a:t>Multiple levels of Representation</a:t>
            </a:r>
          </a:p>
          <a:p>
            <a:pPr lvl="1"/>
            <a:r>
              <a:rPr lang="en-US" dirty="0"/>
              <a:t>Each level has simple but non-linear modules</a:t>
            </a:r>
          </a:p>
          <a:p>
            <a:pPr lvl="1"/>
            <a:r>
              <a:rPr lang="en-US" dirty="0"/>
              <a:t>Each module contributes to transformation of the raw data to a more abstract representation</a:t>
            </a:r>
          </a:p>
          <a:p>
            <a:r>
              <a:rPr lang="en-US" dirty="0"/>
              <a:t>End-to-End learning concept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867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D25C-4963-E94A-8747-C5FDADC9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</a:t>
            </a:r>
            <a:r>
              <a:rPr lang="en-US" dirty="0" err="1"/>
              <a:t>ConvNets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2B638-2738-584B-897F-1A2BAF7A7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Supervised Learning Algorithm</a:t>
                </a:r>
              </a:p>
              <a:p>
                <a:r>
                  <a:rPr lang="en-US" dirty="0"/>
                  <a:t>Process data that come in the form of different arrays</a:t>
                </a:r>
              </a:p>
              <a:p>
                <a:r>
                  <a:rPr lang="en-US" dirty="0"/>
                  <a:t>Used most commonly for image classification</a:t>
                </a:r>
              </a:p>
              <a:p>
                <a:pPr lvl="1"/>
                <a:r>
                  <a:rPr lang="en-US" dirty="0"/>
                  <a:t>Sees image as 3D arrays containing pixel intensities</a:t>
                </a:r>
              </a:p>
              <a:p>
                <a:pPr lvl="1"/>
                <a:r>
                  <a:rPr lang="en-US" dirty="0"/>
                  <a:t>Based on image resolution: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color image is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 × 3</m:t>
                    </m:r>
                  </m:oMath>
                </a14:m>
                <a:r>
                  <a:rPr lang="en-US" dirty="0"/>
                  <a:t> array of matrix of RGB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2B638-2738-584B-897F-1A2BAF7A7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4D0889D-F3F3-2645-9A45-ECFEA08B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179" y="2951163"/>
            <a:ext cx="3467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1D17-1F13-4040-8F51-19083EB5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209F-B345-374C-92C6-F361A1266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Stages in a </a:t>
            </a:r>
            <a:r>
              <a:rPr lang="en-US" dirty="0" err="1"/>
              <a:t>ConvNet</a:t>
            </a:r>
            <a:endParaRPr lang="en-US" dirty="0"/>
          </a:p>
          <a:p>
            <a:pPr lvl="1"/>
            <a:r>
              <a:rPr lang="en-US" dirty="0"/>
              <a:t>Convolution</a:t>
            </a:r>
          </a:p>
          <a:p>
            <a:pPr lvl="1"/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Pooling</a:t>
            </a:r>
          </a:p>
          <a:p>
            <a:pPr lvl="1"/>
            <a:r>
              <a:rPr lang="en-US" dirty="0"/>
              <a:t>Fully Connected</a:t>
            </a:r>
          </a:p>
          <a:p>
            <a:pPr lvl="1"/>
            <a:r>
              <a:rPr lang="en-US" dirty="0"/>
              <a:t>SoftMax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4464A-F8CC-6E4B-8E42-18147EEE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09" y="2304181"/>
            <a:ext cx="768396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0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5DF3-A4DA-D941-B99E-8BF95A69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and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8F9561-51FE-374F-B5FB-B0D57F64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8893" y="3841005"/>
            <a:ext cx="3590892" cy="2626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AE0F0A1-6CAE-9A4F-A971-9A5505039D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Main building block of a CNN</a:t>
                </a:r>
              </a:p>
              <a:p>
                <a:r>
                  <a:rPr lang="en-US" dirty="0"/>
                  <a:t>Creation of a feature map</a:t>
                </a:r>
              </a:p>
              <a:p>
                <a:pPr lvl="1"/>
                <a:r>
                  <a:rPr lang="en-US" dirty="0"/>
                  <a:t>Input * Convolution filter </a:t>
                </a:r>
                <a:r>
                  <a:rPr lang="en-US" dirty="0">
                    <a:sym typeface="Wingdings" pitchFamily="2" charset="2"/>
                  </a:rPr>
                  <a:t> Feature Map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Feature Map: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Introduce non-linearity in our CNN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Other similar functions, tanh or sigmoid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AE0F0A1-6CAE-9A4F-A971-9A5505039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014C1C8-CCCA-EA4B-8414-84D19789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286" y="1564161"/>
            <a:ext cx="4716380" cy="220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16FA-7C79-9D44-AB8E-D302383E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A687E-B704-D74A-A56C-952482278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Reduces the number of parameters in case of large inputs</a:t>
            </a:r>
          </a:p>
          <a:p>
            <a:r>
              <a:rPr lang="en-US" dirty="0"/>
              <a:t>Spatial pooling reduces dimensionality of each map without loss of information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Max Pooling</a:t>
            </a:r>
          </a:p>
          <a:p>
            <a:pPr lvl="1"/>
            <a:r>
              <a:rPr lang="en-US" dirty="0"/>
              <a:t>Average Pooling</a:t>
            </a:r>
          </a:p>
          <a:p>
            <a:pPr lvl="1"/>
            <a:r>
              <a:rPr lang="en-US" dirty="0"/>
              <a:t>Sum Pooling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shortens the training time </a:t>
            </a:r>
          </a:p>
          <a:p>
            <a:pPr lvl="1"/>
            <a:r>
              <a:rPr lang="en-US" dirty="0"/>
              <a:t>combats overfitting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BA810-C22D-524C-8E9F-76B5E974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907" y="3089389"/>
            <a:ext cx="5174352" cy="25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1108-37B2-764A-90BF-9FBB1D22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 and SoftMax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1FCF-75D5-564A-B7E6-479B79C98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Flatten</a:t>
            </a:r>
            <a:r>
              <a:rPr lang="en-US" dirty="0"/>
              <a:t>: Convert the outputs of the convolution and pooling layers from 3D to 1D</a:t>
            </a:r>
          </a:p>
          <a:p>
            <a:r>
              <a:rPr lang="en-US" dirty="0"/>
              <a:t>Fully Connected Layer acts as a classifier</a:t>
            </a:r>
          </a:p>
          <a:p>
            <a:r>
              <a:rPr lang="en-US" dirty="0"/>
              <a:t>SoftMax: Final Activation Layer to output the probabilities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FBA03-9B15-C24C-9F5C-9D2E38D5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75924"/>
            <a:ext cx="5504848" cy="29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52FF-DFAA-4E4D-8EBF-17B70AE1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0C72-DCF9-1B45-8B3C-FF5B56AA1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a fixed size vector as input and output</a:t>
            </a:r>
          </a:p>
          <a:p>
            <a:r>
              <a:rPr lang="en-US" dirty="0"/>
              <a:t>How do we learn a representation of a sequential input? </a:t>
            </a:r>
          </a:p>
        </p:txBody>
      </p:sp>
    </p:spTree>
    <p:extLst>
      <p:ext uri="{BB962C8B-B14F-4D97-AF65-F5344CB8AC3E}">
        <p14:creationId xmlns:p14="http://schemas.microsoft.com/office/powerpoint/2010/main" val="205914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648</Words>
  <Application>Microsoft Macintosh PowerPoint</Application>
  <PresentationFormat>Widescreen</PresentationFormat>
  <Paragraphs>122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Wingdings</vt:lpstr>
      <vt:lpstr>Office Theme</vt:lpstr>
      <vt:lpstr>Deep Learning</vt:lpstr>
      <vt:lpstr>Representation Learning</vt:lpstr>
      <vt:lpstr>Deep Learning</vt:lpstr>
      <vt:lpstr>Convolutional Neural Network (ConvNets)</vt:lpstr>
      <vt:lpstr>Convolutional Neural Networks (CNNs)</vt:lpstr>
      <vt:lpstr>Convolution Layer and ReLU</vt:lpstr>
      <vt:lpstr>Pooling Layer</vt:lpstr>
      <vt:lpstr>Fully Connected Layer and SoftMax </vt:lpstr>
      <vt:lpstr>Shortcomings of a CNN</vt:lpstr>
      <vt:lpstr>Recurrent Neural Networks (RNNs)</vt:lpstr>
      <vt:lpstr>Recurrent Neural Networks (RNN)</vt:lpstr>
      <vt:lpstr>Applications and Types of RNN</vt:lpstr>
      <vt:lpstr>Simple Auto-encoders</vt:lpstr>
      <vt:lpstr>Simple Auto-encoders</vt:lpstr>
      <vt:lpstr>Generative Adversarial Networks</vt:lpstr>
      <vt:lpstr>Resources and 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Microsoft Office User</dc:creator>
  <cp:lastModifiedBy>Microsoft Office User</cp:lastModifiedBy>
  <cp:revision>21</cp:revision>
  <dcterms:created xsi:type="dcterms:W3CDTF">2019-03-25T19:11:05Z</dcterms:created>
  <dcterms:modified xsi:type="dcterms:W3CDTF">2019-03-31T00:18:57Z</dcterms:modified>
</cp:coreProperties>
</file>